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1" r:id="rId9"/>
    <p:sldId id="262" r:id="rId10"/>
  </p:sldIdLst>
  <p:sldSz cx="14630400" cy="8229600"/>
  <p:notesSz cx="8229600" cy="14630400"/>
  <p:embeddedFontLst>
    <p:embeddedFont>
      <p:font typeface="Amasis MT Pro Black" panose="02040A04050005020304" pitchFamily="18" charset="0"/>
      <p:bold r:id="rId13"/>
      <p:boldItalic r:id="rId14"/>
    </p:embeddedFont>
    <p:embeddedFont>
      <p:font typeface="Open Sans" panose="020B0606030504020204" pitchFamily="34" charset="0"/>
      <p:regular r:id="rId15"/>
      <p:bold r:id="rId16"/>
      <p:italic r:id="rId17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9" d="100"/>
          <a:sy n="39" d="100"/>
        </p:scale>
        <p:origin x="3566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6A3B6B7-F0E4-4F7A-8692-AC8D87FF75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9D0CFA1-D9EF-6B3C-8817-5E67CF65CA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B7004-F7CC-4160-8DB1-7C8B7165BE7E}" type="datetimeFigureOut">
              <a:rPr lang="es-CO" smtClean="0"/>
              <a:t>21/04/2025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7F96F2C-AAAC-A133-29A8-D9EC62B0ED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D1EE24-1FF1-CBD7-8327-2C81B4D38D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5E759-7014-45F2-A6BB-A7E93A3C4C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9902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36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937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Dady Sneider Loaiza Loaiza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Introduccion a la Inteligencia Artificial</a:t>
            </a:r>
            <a:endParaRPr lang="en-US" sz="175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0AFED14-769D-F157-5B42-981B94BE34DC}"/>
              </a:ext>
            </a:extLst>
          </p:cNvPr>
          <p:cNvSpPr/>
          <p:nvPr/>
        </p:nvSpPr>
        <p:spPr>
          <a:xfrm>
            <a:off x="12954000" y="7574280"/>
            <a:ext cx="1676400" cy="655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347972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propósito fundamental de este artículo es ofrecer una explicación clara y concisa sobre qué es el </a:t>
            </a:r>
            <a:r>
              <a:rPr lang="en-US" sz="1750" i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Machine Learning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(ML). Exploraremos cómo funciona este paradigma tecnológico y su estrecha relación con otras tecnologías de Inteligencia Artificial (IA), tales como el </a:t>
            </a:r>
            <a:r>
              <a:rPr lang="en-US" sz="1750" i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y el procesamiento del lenguaje natural.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23579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 el contexto actual, la necesidad creciente de automatizar tareas repetitivas, optimizar procesos complejos y procesar grandes volúmenes de datos (</a:t>
            </a:r>
            <a:r>
              <a:rPr lang="en-US" sz="1750" i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Big Data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 de manera eficiente ha impulsado de forma significativa el desarrollo y la adopción del aprendizaje automático en una amplia gama de industrias y aplicaciones.</a:t>
            </a:r>
            <a:endParaRPr lang="en-US" sz="175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799732F-403A-FA14-B5A0-A470C3104020}"/>
              </a:ext>
            </a:extLst>
          </p:cNvPr>
          <p:cNvSpPr/>
          <p:nvPr/>
        </p:nvSpPr>
        <p:spPr>
          <a:xfrm>
            <a:off x="-655320" y="-416223"/>
            <a:ext cx="16550640" cy="2512246"/>
          </a:xfrm>
          <a:custGeom>
            <a:avLst/>
            <a:gdLst>
              <a:gd name="connsiteX0" fmla="*/ 0 w 16550640"/>
              <a:gd name="connsiteY0" fmla="*/ 0 h 1722120"/>
              <a:gd name="connsiteX1" fmla="*/ 16550640 w 16550640"/>
              <a:gd name="connsiteY1" fmla="*/ 0 h 1722120"/>
              <a:gd name="connsiteX2" fmla="*/ 16550640 w 16550640"/>
              <a:gd name="connsiteY2" fmla="*/ 1722120 h 1722120"/>
              <a:gd name="connsiteX3" fmla="*/ 0 w 16550640"/>
              <a:gd name="connsiteY3" fmla="*/ 1722120 h 1722120"/>
              <a:gd name="connsiteX4" fmla="*/ 0 w 16550640"/>
              <a:gd name="connsiteY4" fmla="*/ 0 h 1722120"/>
              <a:gd name="connsiteX0" fmla="*/ 0 w 16550640"/>
              <a:gd name="connsiteY0" fmla="*/ 0 h 1722120"/>
              <a:gd name="connsiteX1" fmla="*/ 16550640 w 16550640"/>
              <a:gd name="connsiteY1" fmla="*/ 0 h 1722120"/>
              <a:gd name="connsiteX2" fmla="*/ 16550640 w 16550640"/>
              <a:gd name="connsiteY2" fmla="*/ 1722120 h 1722120"/>
              <a:gd name="connsiteX3" fmla="*/ 3383280 w 16550640"/>
              <a:gd name="connsiteY3" fmla="*/ 1569720 h 1722120"/>
              <a:gd name="connsiteX4" fmla="*/ 0 w 16550640"/>
              <a:gd name="connsiteY4" fmla="*/ 1722120 h 1722120"/>
              <a:gd name="connsiteX5" fmla="*/ 0 w 16550640"/>
              <a:gd name="connsiteY5" fmla="*/ 0 h 1722120"/>
              <a:gd name="connsiteX0" fmla="*/ 0 w 16550640"/>
              <a:gd name="connsiteY0" fmla="*/ 0 h 1722120"/>
              <a:gd name="connsiteX1" fmla="*/ 16550640 w 16550640"/>
              <a:gd name="connsiteY1" fmla="*/ 0 h 1722120"/>
              <a:gd name="connsiteX2" fmla="*/ 16550640 w 16550640"/>
              <a:gd name="connsiteY2" fmla="*/ 1722120 h 1722120"/>
              <a:gd name="connsiteX3" fmla="*/ 3383280 w 16550640"/>
              <a:gd name="connsiteY3" fmla="*/ 1569720 h 1722120"/>
              <a:gd name="connsiteX4" fmla="*/ 0 w 16550640"/>
              <a:gd name="connsiteY4" fmla="*/ 1722120 h 1722120"/>
              <a:gd name="connsiteX5" fmla="*/ 0 w 16550640"/>
              <a:gd name="connsiteY5" fmla="*/ 0 h 1722120"/>
              <a:gd name="connsiteX0" fmla="*/ 0 w 16550640"/>
              <a:gd name="connsiteY0" fmla="*/ 0 h 1722120"/>
              <a:gd name="connsiteX1" fmla="*/ 16550640 w 16550640"/>
              <a:gd name="connsiteY1" fmla="*/ 0 h 1722120"/>
              <a:gd name="connsiteX2" fmla="*/ 16550640 w 16550640"/>
              <a:gd name="connsiteY2" fmla="*/ 1722120 h 1722120"/>
              <a:gd name="connsiteX3" fmla="*/ 3550920 w 16550640"/>
              <a:gd name="connsiteY3" fmla="*/ 1051560 h 1722120"/>
              <a:gd name="connsiteX4" fmla="*/ 0 w 16550640"/>
              <a:gd name="connsiteY4" fmla="*/ 1722120 h 1722120"/>
              <a:gd name="connsiteX5" fmla="*/ 0 w 16550640"/>
              <a:gd name="connsiteY5" fmla="*/ 0 h 1722120"/>
              <a:gd name="connsiteX0" fmla="*/ 0 w 16550640"/>
              <a:gd name="connsiteY0" fmla="*/ 0 h 1722120"/>
              <a:gd name="connsiteX1" fmla="*/ 16550640 w 16550640"/>
              <a:gd name="connsiteY1" fmla="*/ 0 h 1722120"/>
              <a:gd name="connsiteX2" fmla="*/ 16550640 w 16550640"/>
              <a:gd name="connsiteY2" fmla="*/ 1722120 h 1722120"/>
              <a:gd name="connsiteX3" fmla="*/ 3550920 w 16550640"/>
              <a:gd name="connsiteY3" fmla="*/ 1051560 h 1722120"/>
              <a:gd name="connsiteX4" fmla="*/ 0 w 16550640"/>
              <a:gd name="connsiteY4" fmla="*/ 1722120 h 1722120"/>
              <a:gd name="connsiteX5" fmla="*/ 0 w 16550640"/>
              <a:gd name="connsiteY5" fmla="*/ 0 h 1722120"/>
              <a:gd name="connsiteX0" fmla="*/ 0 w 16550640"/>
              <a:gd name="connsiteY0" fmla="*/ 0 h 2512246"/>
              <a:gd name="connsiteX1" fmla="*/ 16550640 w 16550640"/>
              <a:gd name="connsiteY1" fmla="*/ 0 h 2512246"/>
              <a:gd name="connsiteX2" fmla="*/ 16550640 w 16550640"/>
              <a:gd name="connsiteY2" fmla="*/ 1722120 h 2512246"/>
              <a:gd name="connsiteX3" fmla="*/ 13365480 w 16550640"/>
              <a:gd name="connsiteY3" fmla="*/ 2499360 h 2512246"/>
              <a:gd name="connsiteX4" fmla="*/ 3550920 w 16550640"/>
              <a:gd name="connsiteY4" fmla="*/ 1051560 h 2512246"/>
              <a:gd name="connsiteX5" fmla="*/ 0 w 16550640"/>
              <a:gd name="connsiteY5" fmla="*/ 1722120 h 2512246"/>
              <a:gd name="connsiteX6" fmla="*/ 0 w 16550640"/>
              <a:gd name="connsiteY6" fmla="*/ 0 h 2512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50640" h="2512246">
                <a:moveTo>
                  <a:pt x="0" y="0"/>
                </a:moveTo>
                <a:lnTo>
                  <a:pt x="16550640" y="0"/>
                </a:lnTo>
                <a:lnTo>
                  <a:pt x="16550640" y="1722120"/>
                </a:lnTo>
                <a:cubicBezTo>
                  <a:pt x="15915640" y="1965960"/>
                  <a:pt x="15532100" y="2611120"/>
                  <a:pt x="13365480" y="2499360"/>
                </a:cubicBezTo>
                <a:cubicBezTo>
                  <a:pt x="11198860" y="2387600"/>
                  <a:pt x="5674360" y="1008380"/>
                  <a:pt x="3550920" y="1051560"/>
                </a:cubicBezTo>
                <a:cubicBezTo>
                  <a:pt x="1447800" y="858520"/>
                  <a:pt x="1127760" y="1671320"/>
                  <a:pt x="0" y="1722120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6A7BD22-32A5-6A70-97CA-B37C5409414B}"/>
              </a:ext>
            </a:extLst>
          </p:cNvPr>
          <p:cNvSpPr/>
          <p:nvPr/>
        </p:nvSpPr>
        <p:spPr>
          <a:xfrm>
            <a:off x="12954000" y="7574280"/>
            <a:ext cx="1676400" cy="655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7559"/>
            <a:ext cx="3644395" cy="1041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6600" b="1" dirty="0" err="1">
                <a:solidFill>
                  <a:srgbClr val="333F70"/>
                </a:solidFill>
                <a:latin typeface="Amasis MT Pro Black" panose="02040A04050005020304" pitchFamily="18" charset="0"/>
                <a:ea typeface="Unbounded Bold" pitchFamily="34" charset="-122"/>
                <a:cs typeface="Unbounded Bold" pitchFamily="34" charset="-120"/>
              </a:rPr>
              <a:t>Metodología</a:t>
            </a:r>
            <a:endParaRPr lang="en-US" sz="2200" dirty="0">
              <a:latin typeface="Amasis MT Pro Black" panose="02040A040500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761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Componentes principales de un algoritmo de ML: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183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Proceso de decisión: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El modelo hace predicciones basadas en los datos.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605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Función de error: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Compara predicciones con resultados reales.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027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Optimización: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Ajusta el modelo para mejorar su precisión.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449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Tipos de aprendizaje: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8871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Supervisado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3293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supervisado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771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Por refuerzo</a:t>
            </a:r>
            <a:endParaRPr lang="en-US" sz="1750" dirty="0"/>
          </a:p>
        </p:txBody>
      </p:sp>
      <p:pic>
        <p:nvPicPr>
          <p:cNvPr id="1026" name="Picture 2" descr="El Machine learning en la industria - ATRIA Innovation">
            <a:extLst>
              <a:ext uri="{FF2B5EF4-FFF2-40B4-BE49-F238E27FC236}">
                <a16:creationId xmlns:a16="http://schemas.microsoft.com/office/drawing/2014/main" id="{311E7DF5-27C4-5EFC-BB03-B8F2FDF06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926" y="91834"/>
            <a:ext cx="4687285" cy="387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chine Learning': definición, tipos y aplicaciones prácticas - Iberdrola">
            <a:extLst>
              <a:ext uri="{FF2B5EF4-FFF2-40B4-BE49-F238E27FC236}">
                <a16:creationId xmlns:a16="http://schemas.microsoft.com/office/drawing/2014/main" id="{C04D3BB6-E678-285B-D8F4-DE72E1935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960" y="4672303"/>
            <a:ext cx="4861932" cy="273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CDB575AA-43D5-A9BF-4A09-B8887B7F318A}"/>
              </a:ext>
            </a:extLst>
          </p:cNvPr>
          <p:cNvSpPr/>
          <p:nvPr/>
        </p:nvSpPr>
        <p:spPr>
          <a:xfrm>
            <a:off x="12954000" y="7574280"/>
            <a:ext cx="1676400" cy="655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4">
            <a:extLst>
              <a:ext uri="{FF2B5EF4-FFF2-40B4-BE49-F238E27FC236}">
                <a16:creationId xmlns:a16="http://schemas.microsoft.com/office/drawing/2014/main" id="{9ED93876-C2D6-1424-8214-E1D5E842A7AA}"/>
              </a:ext>
            </a:extLst>
          </p:cNvPr>
          <p:cNvSpPr/>
          <p:nvPr/>
        </p:nvSpPr>
        <p:spPr>
          <a:xfrm rot="10800000">
            <a:off x="-673040" y="6781249"/>
            <a:ext cx="16550640" cy="2512246"/>
          </a:xfrm>
          <a:custGeom>
            <a:avLst/>
            <a:gdLst>
              <a:gd name="connsiteX0" fmla="*/ 0 w 16550640"/>
              <a:gd name="connsiteY0" fmla="*/ 0 h 1722120"/>
              <a:gd name="connsiteX1" fmla="*/ 16550640 w 16550640"/>
              <a:gd name="connsiteY1" fmla="*/ 0 h 1722120"/>
              <a:gd name="connsiteX2" fmla="*/ 16550640 w 16550640"/>
              <a:gd name="connsiteY2" fmla="*/ 1722120 h 1722120"/>
              <a:gd name="connsiteX3" fmla="*/ 0 w 16550640"/>
              <a:gd name="connsiteY3" fmla="*/ 1722120 h 1722120"/>
              <a:gd name="connsiteX4" fmla="*/ 0 w 16550640"/>
              <a:gd name="connsiteY4" fmla="*/ 0 h 1722120"/>
              <a:gd name="connsiteX0" fmla="*/ 0 w 16550640"/>
              <a:gd name="connsiteY0" fmla="*/ 0 h 1722120"/>
              <a:gd name="connsiteX1" fmla="*/ 16550640 w 16550640"/>
              <a:gd name="connsiteY1" fmla="*/ 0 h 1722120"/>
              <a:gd name="connsiteX2" fmla="*/ 16550640 w 16550640"/>
              <a:gd name="connsiteY2" fmla="*/ 1722120 h 1722120"/>
              <a:gd name="connsiteX3" fmla="*/ 3383280 w 16550640"/>
              <a:gd name="connsiteY3" fmla="*/ 1569720 h 1722120"/>
              <a:gd name="connsiteX4" fmla="*/ 0 w 16550640"/>
              <a:gd name="connsiteY4" fmla="*/ 1722120 h 1722120"/>
              <a:gd name="connsiteX5" fmla="*/ 0 w 16550640"/>
              <a:gd name="connsiteY5" fmla="*/ 0 h 1722120"/>
              <a:gd name="connsiteX0" fmla="*/ 0 w 16550640"/>
              <a:gd name="connsiteY0" fmla="*/ 0 h 1722120"/>
              <a:gd name="connsiteX1" fmla="*/ 16550640 w 16550640"/>
              <a:gd name="connsiteY1" fmla="*/ 0 h 1722120"/>
              <a:gd name="connsiteX2" fmla="*/ 16550640 w 16550640"/>
              <a:gd name="connsiteY2" fmla="*/ 1722120 h 1722120"/>
              <a:gd name="connsiteX3" fmla="*/ 3383280 w 16550640"/>
              <a:gd name="connsiteY3" fmla="*/ 1569720 h 1722120"/>
              <a:gd name="connsiteX4" fmla="*/ 0 w 16550640"/>
              <a:gd name="connsiteY4" fmla="*/ 1722120 h 1722120"/>
              <a:gd name="connsiteX5" fmla="*/ 0 w 16550640"/>
              <a:gd name="connsiteY5" fmla="*/ 0 h 1722120"/>
              <a:gd name="connsiteX0" fmla="*/ 0 w 16550640"/>
              <a:gd name="connsiteY0" fmla="*/ 0 h 1722120"/>
              <a:gd name="connsiteX1" fmla="*/ 16550640 w 16550640"/>
              <a:gd name="connsiteY1" fmla="*/ 0 h 1722120"/>
              <a:gd name="connsiteX2" fmla="*/ 16550640 w 16550640"/>
              <a:gd name="connsiteY2" fmla="*/ 1722120 h 1722120"/>
              <a:gd name="connsiteX3" fmla="*/ 3550920 w 16550640"/>
              <a:gd name="connsiteY3" fmla="*/ 1051560 h 1722120"/>
              <a:gd name="connsiteX4" fmla="*/ 0 w 16550640"/>
              <a:gd name="connsiteY4" fmla="*/ 1722120 h 1722120"/>
              <a:gd name="connsiteX5" fmla="*/ 0 w 16550640"/>
              <a:gd name="connsiteY5" fmla="*/ 0 h 1722120"/>
              <a:gd name="connsiteX0" fmla="*/ 0 w 16550640"/>
              <a:gd name="connsiteY0" fmla="*/ 0 h 1722120"/>
              <a:gd name="connsiteX1" fmla="*/ 16550640 w 16550640"/>
              <a:gd name="connsiteY1" fmla="*/ 0 h 1722120"/>
              <a:gd name="connsiteX2" fmla="*/ 16550640 w 16550640"/>
              <a:gd name="connsiteY2" fmla="*/ 1722120 h 1722120"/>
              <a:gd name="connsiteX3" fmla="*/ 3550920 w 16550640"/>
              <a:gd name="connsiteY3" fmla="*/ 1051560 h 1722120"/>
              <a:gd name="connsiteX4" fmla="*/ 0 w 16550640"/>
              <a:gd name="connsiteY4" fmla="*/ 1722120 h 1722120"/>
              <a:gd name="connsiteX5" fmla="*/ 0 w 16550640"/>
              <a:gd name="connsiteY5" fmla="*/ 0 h 1722120"/>
              <a:gd name="connsiteX0" fmla="*/ 0 w 16550640"/>
              <a:gd name="connsiteY0" fmla="*/ 0 h 2512246"/>
              <a:gd name="connsiteX1" fmla="*/ 16550640 w 16550640"/>
              <a:gd name="connsiteY1" fmla="*/ 0 h 2512246"/>
              <a:gd name="connsiteX2" fmla="*/ 16550640 w 16550640"/>
              <a:gd name="connsiteY2" fmla="*/ 1722120 h 2512246"/>
              <a:gd name="connsiteX3" fmla="*/ 13365480 w 16550640"/>
              <a:gd name="connsiteY3" fmla="*/ 2499360 h 2512246"/>
              <a:gd name="connsiteX4" fmla="*/ 3550920 w 16550640"/>
              <a:gd name="connsiteY4" fmla="*/ 1051560 h 2512246"/>
              <a:gd name="connsiteX5" fmla="*/ 0 w 16550640"/>
              <a:gd name="connsiteY5" fmla="*/ 1722120 h 2512246"/>
              <a:gd name="connsiteX6" fmla="*/ 0 w 16550640"/>
              <a:gd name="connsiteY6" fmla="*/ 0 h 2512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50640" h="2512246">
                <a:moveTo>
                  <a:pt x="0" y="0"/>
                </a:moveTo>
                <a:lnTo>
                  <a:pt x="16550640" y="0"/>
                </a:lnTo>
                <a:lnTo>
                  <a:pt x="16550640" y="1722120"/>
                </a:lnTo>
                <a:cubicBezTo>
                  <a:pt x="15915640" y="1965960"/>
                  <a:pt x="15532100" y="2611120"/>
                  <a:pt x="13365480" y="2499360"/>
                </a:cubicBezTo>
                <a:cubicBezTo>
                  <a:pt x="11198860" y="2387600"/>
                  <a:pt x="5674360" y="1008380"/>
                  <a:pt x="3550920" y="1051560"/>
                </a:cubicBezTo>
                <a:cubicBezTo>
                  <a:pt x="1447800" y="858520"/>
                  <a:pt x="1127760" y="1671320"/>
                  <a:pt x="0" y="1722120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3E52AC-8E7B-4739-A7B0-A830E003D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" y="744646"/>
            <a:ext cx="4678680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Redes neuronales: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Simulan el cerebro humano y son útiles para reconocer patrones. Se aplican en traducción, reconocimiento de imágenes, voz y generación de imágenes.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Regresión lineal: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Predice valores numéricos basados en relaciones lineales. Ejemplo: precios de viviendas.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Regresión logística: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Predice respuestas categóricas (como sí/no). Se usa en clasificación de spam y control de calidad.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Agrupación en clústeres: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Aprende sin supervisión para agrupar datos según patrones no evidentes.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Árboles de decisión: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Predicen valores o categorías mediante decisiones en forma de árbol. Son fáciles de interpretar.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Bosques aleatorios: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Combinan varios árboles de decisión para mejorar la precisión en predicciones o clasificaciones.</a:t>
            </a:r>
          </a:p>
        </p:txBody>
      </p:sp>
      <p:pic>
        <p:nvPicPr>
          <p:cNvPr id="3075" name="Picture 3" descr="Qué son las redes neuronales y sus aplicaciones | OpenWebinars">
            <a:extLst>
              <a:ext uri="{FF2B5EF4-FFF2-40B4-BE49-F238E27FC236}">
                <a16:creationId xmlns:a16="http://schemas.microsoft.com/office/drawing/2014/main" id="{A27C7425-85CC-F57E-FF6C-2B42F113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101" y="390524"/>
            <a:ext cx="5438279" cy="355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9" descr="Qué son los árboles de decisión y para qué sirven - Máxima Formación">
            <a:extLst>
              <a:ext uri="{FF2B5EF4-FFF2-40B4-BE49-F238E27FC236}">
                <a16:creationId xmlns:a16="http://schemas.microsoft.com/office/drawing/2014/main" id="{9C9B19F3-2E8C-21FB-1D1A-E6CE33DF4F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794760" cy="379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16D8E5-4562-E1FC-9CBE-B89C18662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642" y="4084321"/>
            <a:ext cx="5553075" cy="389572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7939BBB-C349-314A-3D69-6477D39B36C5}"/>
              </a:ext>
            </a:extLst>
          </p:cNvPr>
          <p:cNvSpPr/>
          <p:nvPr/>
        </p:nvSpPr>
        <p:spPr>
          <a:xfrm>
            <a:off x="12954000" y="7574280"/>
            <a:ext cx="1676400" cy="655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717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345E840-7607-CDCC-01A1-53C27E9028D1}"/>
              </a:ext>
            </a:extLst>
          </p:cNvPr>
          <p:cNvSpPr txBox="1"/>
          <p:nvPr/>
        </p:nvSpPr>
        <p:spPr>
          <a:xfrm>
            <a:off x="6858000" y="2110383"/>
            <a:ext cx="731520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3200" b="1" dirty="0">
                <a:solidFill>
                  <a:schemeClr val="accent1">
                    <a:lumMod val="75000"/>
                  </a:schemeClr>
                </a:solidFill>
              </a:rPr>
              <a:t>Ventajas:</a:t>
            </a:r>
            <a:endParaRPr lang="es-MX" sz="32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Identifican patrones y tendencias en grandes volúmenes de datos, incluso aquellos que los humanos no detectan.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Requieren poca intervención humana: el sistema aprende y mejora automáticamente con más datos.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Ofrecen experiencias personalizadas a usuarios y clientes.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Algoritmos como los </a:t>
            </a:r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árboles de decisión</a:t>
            </a: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 son fáciles de validar y auditar.</a:t>
            </a:r>
          </a:p>
          <a:p>
            <a:pPr>
              <a:buNone/>
            </a:pPr>
            <a:r>
              <a:rPr lang="es-MX" sz="3200" b="1" dirty="0">
                <a:solidFill>
                  <a:schemeClr val="accent1">
                    <a:lumMod val="75000"/>
                  </a:schemeClr>
                </a:solidFill>
              </a:rPr>
              <a:t>Desventajas:</a:t>
            </a:r>
            <a:endParaRPr lang="es-MX" sz="32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Requieren grandes cantidades de datos precisos e imparciales (principio GIGO: </a:t>
            </a:r>
            <a:r>
              <a:rPr lang="es-MX" i="1" dirty="0" err="1">
                <a:solidFill>
                  <a:schemeClr val="accent1">
                    <a:lumMod val="75000"/>
                  </a:schemeClr>
                </a:solidFill>
              </a:rPr>
              <a:t>garbage</a:t>
            </a:r>
            <a:r>
              <a:rPr lang="es-MX" i="1" dirty="0">
                <a:solidFill>
                  <a:schemeClr val="accent1">
                    <a:lumMod val="75000"/>
                  </a:schemeClr>
                </a:solidFill>
              </a:rPr>
              <a:t> in, </a:t>
            </a:r>
            <a:r>
              <a:rPr lang="es-MX" i="1" dirty="0" err="1">
                <a:solidFill>
                  <a:schemeClr val="accent1">
                    <a:lumMod val="75000"/>
                  </a:schemeClr>
                </a:solidFill>
              </a:rPr>
              <a:t>garbage</a:t>
            </a:r>
            <a:r>
              <a:rPr lang="es-MX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MX" i="1" dirty="0" err="1">
                <a:solidFill>
                  <a:schemeClr val="accent1">
                    <a:lumMod val="75000"/>
                  </a:schemeClr>
                </a:solidFill>
              </a:rPr>
              <a:t>out</a:t>
            </a: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Pueden consumir muchos recursos (tiempo, presupuesto, infraestructura).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Son propensos a errores si los datos de entrada son insuficientes o de mala calidad.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Los </a:t>
            </a:r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árboles de decisión</a:t>
            </a: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, aunque fáciles de interpretar, pueden ser menos estables que otros modelos.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Las predicciones deben usarse con cuidado; si la confianza en el resultado es baja, pueden tomarse malas decisiones.</a:t>
            </a:r>
          </a:p>
        </p:txBody>
      </p:sp>
      <p:pic>
        <p:nvPicPr>
          <p:cNvPr id="4098" name="Picture 2" descr="Inteligencia artificial, ventajas y desventajas - Gaceta Políticas">
            <a:extLst>
              <a:ext uri="{FF2B5EF4-FFF2-40B4-BE49-F238E27FC236}">
                <a16:creationId xmlns:a16="http://schemas.microsoft.com/office/drawing/2014/main" id="{8438E43B-4F68-E278-30AC-164523190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85" y="1661884"/>
            <a:ext cx="4463415" cy="315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entajas y desventajas de la IA | Blog Santander Open Academy">
            <a:extLst>
              <a:ext uri="{FF2B5EF4-FFF2-40B4-BE49-F238E27FC236}">
                <a16:creationId xmlns:a16="http://schemas.microsoft.com/office/drawing/2014/main" id="{CDE4E837-ECE3-DBA8-AFF8-419BA032C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85" y="5153248"/>
            <a:ext cx="4463415" cy="288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56BCC66-0E4E-DEC3-3A4E-19D3BA7C24A8}"/>
              </a:ext>
            </a:extLst>
          </p:cNvPr>
          <p:cNvSpPr/>
          <p:nvPr/>
        </p:nvSpPr>
        <p:spPr>
          <a:xfrm>
            <a:off x="12954000" y="7574280"/>
            <a:ext cx="1676400" cy="655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6201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/>
          <p:cNvSpPr/>
          <p:nvPr/>
        </p:nvSpPr>
        <p:spPr>
          <a:xfrm>
            <a:off x="6280190" y="37860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6365260" y="38285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786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Resultados del estudio: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017306" y="422826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Machine Learning permite que los sistemas mejoren sin intervención humana directa.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017306" y="50333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Aplicaciones: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017306" y="547556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Recomendaciones de productos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017306" y="591776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Detección de fraudes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017306" y="635996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Reconocimiento de voz e imagen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017306" y="680216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Automatización de procesos industriales</a:t>
            </a:r>
            <a:endParaRPr lang="en-US" sz="1750" dirty="0"/>
          </a:p>
        </p:txBody>
      </p:sp>
      <p:pic>
        <p:nvPicPr>
          <p:cNvPr id="2050" name="Picture 2" descr="Descubre todo lo que necesitas saber sobre el Machine Learning">
            <a:extLst>
              <a:ext uri="{FF2B5EF4-FFF2-40B4-BE49-F238E27FC236}">
                <a16:creationId xmlns:a16="http://schemas.microsoft.com/office/drawing/2014/main" id="{B7429113-002F-31D3-5860-2A94E36CB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2" y="608212"/>
            <a:ext cx="5785554" cy="354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chine Learning Demo Tutorial">
            <a:extLst>
              <a:ext uri="{FF2B5EF4-FFF2-40B4-BE49-F238E27FC236}">
                <a16:creationId xmlns:a16="http://schemas.microsoft.com/office/drawing/2014/main" id="{2AB08CF1-21D8-9BB9-4B2B-B00C18293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1" y="3603188"/>
            <a:ext cx="60960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11B4CB-858B-E459-EFAA-F698484EB3E0}"/>
              </a:ext>
            </a:extLst>
          </p:cNvPr>
          <p:cNvSpPr/>
          <p:nvPr/>
        </p:nvSpPr>
        <p:spPr>
          <a:xfrm>
            <a:off x="12954000" y="7574280"/>
            <a:ext cx="1676400" cy="655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319766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unto clave: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El ML es una herramienta fundamental para el desarrollo de sistemas inteligentes.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0027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Relación con IA y Deep Learning: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449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ML es una subrama de la IA.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8871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 es una forma avanzada de ML que usa redes neuronales profundas.</a:t>
            </a:r>
            <a:endParaRPr lang="en-US" sz="175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937B4B3-BEC2-0EBC-DF98-B19D3994F0D6}"/>
              </a:ext>
            </a:extLst>
          </p:cNvPr>
          <p:cNvSpPr/>
          <p:nvPr/>
        </p:nvSpPr>
        <p:spPr>
          <a:xfrm>
            <a:off x="12954000" y="7574280"/>
            <a:ext cx="1676400" cy="655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" y="-9918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365271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 pareció interesante cómo el ML puede adaptarse a distintos contextos, desde medicina hasta marketing.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Creo que es importante entender su estructura para poder aplicar estos conocimientos a problemas reales.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2629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automatización puede ser positiva si se usa con responsabilidad.</a:t>
            </a:r>
            <a:endParaRPr lang="en-US" sz="17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31291A8-4E92-48B8-56EA-2AA391C4A73C}"/>
              </a:ext>
            </a:extLst>
          </p:cNvPr>
          <p:cNvSpPr/>
          <p:nvPr/>
        </p:nvSpPr>
        <p:spPr>
          <a:xfrm>
            <a:off x="12954000" y="7574280"/>
            <a:ext cx="1676400" cy="655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30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8000" b="1" dirty="0" err="1">
                <a:solidFill>
                  <a:srgbClr val="333F70"/>
                </a:solidFill>
                <a:latin typeface="Amasis MT Pro Black" panose="02040A04050005020304" pitchFamily="18" charset="0"/>
                <a:ea typeface="Unbounded Bold"/>
                <a:cs typeface="Unbounded Bold" pitchFamily="34" charset="-120"/>
              </a:rPr>
              <a:t>Preguntas</a:t>
            </a:r>
            <a:endParaRPr lang="en-US" sz="8000" dirty="0">
              <a:latin typeface="Amasis MT Pro Black" panose="02040A04050005020304" pitchFamily="18" charset="0"/>
              <a:ea typeface="Unbounded Bold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6408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¿Cuál es la diferencia entre Machine Learning y Deep Learning?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08300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¿Qué papel cumple la función de error en el proceso de aprendizaje?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8881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¿Es posible que un modelo funcione bien sin datos etiquetados?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3303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¿Qué aplicaciones del ML se ven más en la vida diaria?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77250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¿Qué retos éticos enfrentamos con la expansión del ML?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2146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¿Cómo mejora un modelo con la optimización?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6568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¿Por qué se considera el ML una técnica dentro de la IA?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099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¿Qué pasa si el modelo recibe datos incorrectos?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65412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¿Cuándo sería más útil usar aprendizaje por refuerzo?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9834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¿Crees que el ML reemplazará trabajos humanos en el futuro?</a:t>
            </a:r>
            <a:endParaRPr lang="en-US" sz="175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2467F47-0937-3AE5-387C-A5040016B13F}"/>
              </a:ext>
            </a:extLst>
          </p:cNvPr>
          <p:cNvSpPr/>
          <p:nvPr/>
        </p:nvSpPr>
        <p:spPr>
          <a:xfrm>
            <a:off x="12954000" y="7574280"/>
            <a:ext cx="1676400" cy="655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678</Words>
  <Application>Microsoft Office PowerPoint</Application>
  <PresentationFormat>Personalizado</PresentationFormat>
  <Paragraphs>69</Paragraphs>
  <Slides>9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Unbounded Bold</vt:lpstr>
      <vt:lpstr>Open Sans</vt:lpstr>
      <vt:lpstr>Aptos</vt:lpstr>
      <vt:lpstr>Amasis MT Pro Black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Dady Sneider Loaiza Loaiza</cp:lastModifiedBy>
  <cp:revision>8</cp:revision>
  <dcterms:created xsi:type="dcterms:W3CDTF">2025-04-08T01:03:24Z</dcterms:created>
  <dcterms:modified xsi:type="dcterms:W3CDTF">2025-04-22T01:09:55Z</dcterms:modified>
</cp:coreProperties>
</file>